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7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84" r:id="rId16"/>
    <p:sldId id="283" r:id="rId17"/>
    <p:sldId id="267" r:id="rId18"/>
    <p:sldId id="268" r:id="rId19"/>
    <p:sldId id="269" r:id="rId20"/>
    <p:sldId id="274" r:id="rId21"/>
    <p:sldId id="273" r:id="rId22"/>
    <p:sldId id="272" r:id="rId23"/>
    <p:sldId id="271" r:id="rId24"/>
    <p:sldId id="275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99"/>
    <a:srgbClr val="FFCCCC"/>
    <a:srgbClr val="FF99FF"/>
    <a:srgbClr val="FFCCFF"/>
    <a:srgbClr val="990000"/>
    <a:srgbClr val="006600"/>
    <a:srgbClr val="CC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C00D4-D6CB-42D9-BADE-0FCC3306C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5B91413-B779-46F0-A8E9-EC39220DA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2D00E2-2505-4013-B4B2-99E397D07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5D05579-1D98-4048-B319-4A11F9EAC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25DEC3-1C50-4AC8-8D7D-95C59DE14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088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5B8D5-A7B6-4C4F-AE92-62CEDE857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24E3EF5-D23D-4942-A8A8-B03435757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466C59F-E3F3-448E-B697-959FAB9F6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C50AE67-97BB-4CAC-AA5A-A8255014D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C021EEB-3354-4658-95D1-89B5711C1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29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647D4EF-6FDE-443E-BC8D-EEA3AAC3C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A7BB088-D510-42F3-86C3-6BD70E08C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558CB7-D172-49FE-A910-23911630A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2B7B9E6-5648-44FB-A8A5-04D512433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76E2318-B565-40A8-B54E-A79DBE6C4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43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FF716-FBD8-4BB2-9D2E-946160A04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01756F9-283E-4C90-A649-C0C8EC6EB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FEE5F67-A0E2-43DD-975F-1197A6367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911AF3-69FD-41A5-81EA-38D91F6BE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250742-3159-442F-AC39-366AEB8FE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125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5120BA-E297-4504-BB63-72E0CD17D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2038D65-3023-4CD8-AAFD-328367B7D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B40D84-EFF5-4E6F-8FA5-EE86BF21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6D61E15-48A2-4957-BA7F-6B503B8DD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5E7F79A-5EB8-4AA8-80ED-14D00C04C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410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F2199-F497-40AC-BDA2-A47BA628B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76CA8C6-A8B2-40B4-BC13-A4F39118A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5C6AB5F-E1F7-45CD-BD29-463F0C269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B055D2A-0604-46A3-B544-CD8C70963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D92505D-9C5E-454E-8F60-6A5D0808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0E7B7C6-7B78-44EB-98B5-5BDD46ECA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565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15DEB-75FB-458B-B498-347FDB02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B6698F1-7E53-4A08-834D-F92C59DB9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9ACB059-E793-458D-B24A-C3B78FAFE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2B99BE2-76E6-4257-AB37-90EFEADB12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5A902EC-82B1-41C6-88C4-E28F2A783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DE9EA19-1EC9-4059-B922-AA3A734D2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CF2ED39-D216-4CA4-997A-64F70F2C8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6ECD81F-EEF8-4B90-B8B2-DA6F229B4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831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2F1F8C-75A2-48C0-83DC-ABD3DF739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0DA76BF-4ACE-4551-9FCF-8253EF05F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2838F61-C76A-4294-83E5-75A69594B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40A1F87-8750-4FC7-9402-88FDE8F29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066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71A7179-E775-434D-80DB-64E89D8F5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1E86F31-2A98-4D88-AE44-8BCF987F4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763A42-4B83-462D-8606-B3BA40D3B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482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7391-4BC5-4FA8-8B51-2306D3E08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6D264C4-2154-45B5-AF79-9F3CC35D8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169C7AA-488F-47C8-BD80-2AAA6CA57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B8840F1-7DD1-43A4-AA96-24D8408F1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4927306-63CD-40EF-853A-FFB263FA4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AC76D5D-5FAE-4CE1-BB55-86A680F94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511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54811-1D0F-4ABA-99B9-2BD823B8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F2A38BD-8270-4464-9A4A-C339B362F1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F8C508-25BD-4E7B-B625-9B01C6515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4395F4C-7657-4D88-B984-4932FE362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EDAA-FE75-421E-B7C5-838302EDA912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87DC798-DBC0-41FF-9A6B-07ACD657C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9AED497-D362-416A-A0D3-6D044445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55AFF-97D2-49D7-A1EA-F99EB555EB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745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40D793F-BD4F-4898-8F65-72706F4B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6BA4A-756F-461F-9EA1-0013C56A8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F649453-875E-455B-940B-7C3B2700B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0EDAA-FE75-421E-B7C5-838302EDA912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8B14EC-1FA0-4E20-AEB0-3566B4EC5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989A8D-EE4B-45A0-AB8A-8803A20B3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55AFF-97D2-49D7-A1EA-F99EB555EB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587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6">
                <a:lumMod val="40000"/>
                <a:lumOff val="60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94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D9D0BBF-6902-4AE6-BA6C-520E17D30D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1964" y="56511"/>
            <a:ext cx="3980467" cy="1705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8833E16-1AC2-4E5C-BCAC-675F9030AC13}"/>
              </a:ext>
            </a:extLst>
          </p:cNvPr>
          <p:cNvSpPr txBox="1"/>
          <p:nvPr/>
        </p:nvSpPr>
        <p:spPr>
          <a:xfrm>
            <a:off x="682536" y="1651175"/>
            <a:ext cx="4938188" cy="1200329"/>
          </a:xfrm>
          <a:prstGeom prst="rect">
            <a:avLst/>
          </a:prstGeom>
          <a:noFill/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Фаховий модуль для професійної спільноти вчителів-логопедів ЗДО ВМТГ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8318D8D-6A07-4438-BFD2-872C47E174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794" y="263886"/>
            <a:ext cx="1710026" cy="1586993"/>
          </a:xfrm>
          <a:prstGeom prst="rect">
            <a:avLst/>
          </a:prstGeom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2E100FE-0B84-4501-BAC1-829F81141329}"/>
              </a:ext>
            </a:extLst>
          </p:cNvPr>
          <p:cNvSpPr txBox="1"/>
          <p:nvPr/>
        </p:nvSpPr>
        <p:spPr>
          <a:xfrm>
            <a:off x="4342957" y="2424079"/>
            <a:ext cx="4405874" cy="369332"/>
          </a:xfrm>
          <a:prstGeom prst="rect">
            <a:avLst/>
          </a:prstGeom>
          <a:noFill/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проведення: 21 серпня 2024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2463C8-481B-47B7-A2B9-06421E18596E}"/>
              </a:ext>
            </a:extLst>
          </p:cNvPr>
          <p:cNvSpPr txBox="1"/>
          <p:nvPr/>
        </p:nvSpPr>
        <p:spPr>
          <a:xfrm>
            <a:off x="1948206" y="3064316"/>
            <a:ext cx="8295588" cy="20005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3600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Особливості комунікативно-мовленнєвого розвитку</a:t>
            </a:r>
          </a:p>
          <a:p>
            <a:pPr algn="ctr"/>
            <a:r>
              <a:rPr lang="uk-UA" sz="3600" b="1" dirty="0">
                <a:solidFill>
                  <a:srgbClr val="006600"/>
                </a:solidFill>
                <a:latin typeface="Bookman Old Style" panose="02050604050505020204" pitchFamily="18" charset="0"/>
              </a:rPr>
              <a:t> дітей з аутизмом</a:t>
            </a:r>
            <a:r>
              <a:rPr lang="uk-UA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BBAAB15-AE1F-462C-B24A-051D23130A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34" y="4741724"/>
            <a:ext cx="1609873" cy="1844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7DF88E5-EB99-4CCE-86F3-6B9B3F44EA8E}"/>
              </a:ext>
            </a:extLst>
          </p:cNvPr>
          <p:cNvSpPr txBox="1"/>
          <p:nvPr/>
        </p:nvSpPr>
        <p:spPr>
          <a:xfrm>
            <a:off x="1460352" y="6278301"/>
            <a:ext cx="5242105" cy="30777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Бондарчук – консультант КУ «ЦПРПП ВМР»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5584B6-A004-477A-A5D6-ADCAF6B1F2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62" y="61654"/>
            <a:ext cx="1710026" cy="170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90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CCCCFF"/>
            </a:gs>
            <a:gs pos="1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4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D65A0023-BFF1-4708-8F22-911F0A9133A9}"/>
              </a:ext>
            </a:extLst>
          </p:cNvPr>
          <p:cNvSpPr/>
          <p:nvPr/>
        </p:nvSpPr>
        <p:spPr>
          <a:xfrm>
            <a:off x="255639" y="142086"/>
            <a:ext cx="6941574" cy="46474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Ранні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симптоми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включати</a:t>
            </a:r>
            <a:r>
              <a:rPr lang="ru-RU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себе: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1-2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видає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типового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гуління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не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вимовляє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1,5 року, коротких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двох-слівних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фраз у  2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рочки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не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реагує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уникає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зорового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контакту;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97AF03-D52D-48F9-9B85-F80EFBAEDC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2383" y="4645883"/>
            <a:ext cx="3409129" cy="21680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4A97C1-48E5-41C3-9A43-F55144EEC9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393" y="508818"/>
            <a:ext cx="4218039" cy="3290433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09D57E7-7877-4A68-9EE9-3D28716C9FD0}"/>
              </a:ext>
            </a:extLst>
          </p:cNvPr>
          <p:cNvSpPr/>
          <p:nvPr/>
        </p:nvSpPr>
        <p:spPr>
          <a:xfrm>
            <a:off x="6833420" y="4115720"/>
            <a:ext cx="5024284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FF"/>
                </a:solidFill>
              </a:rPr>
              <a:t>•</a:t>
            </a:r>
            <a:r>
              <a:rPr lang="ru-RU" dirty="0"/>
              <a:t>	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посміхається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прив’язаності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жодного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уникає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близького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контакту з родичами </a:t>
            </a:r>
          </a:p>
        </p:txBody>
      </p:sp>
    </p:spTree>
    <p:extLst>
      <p:ext uri="{BB962C8B-B14F-4D97-AF65-F5344CB8AC3E}">
        <p14:creationId xmlns:p14="http://schemas.microsoft.com/office/powerpoint/2010/main" val="3271930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CCCCFF"/>
            </a:gs>
            <a:gs pos="1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4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048FC4C-D147-442B-B888-417A97FBE128}"/>
              </a:ext>
            </a:extLst>
          </p:cNvPr>
          <p:cNvSpPr/>
          <p:nvPr/>
        </p:nvSpPr>
        <p:spPr>
          <a:xfrm>
            <a:off x="108156" y="304800"/>
            <a:ext cx="7285702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Симптоми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старшому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порушена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однолітками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людьми,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комфортно на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одинці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FEAB18-B2FB-40FF-B19E-4CA69F12B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664" y="193888"/>
            <a:ext cx="3045541" cy="304554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2AA91B-AEDD-44D0-8007-0B1A5E2E1C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5" y="3239429"/>
            <a:ext cx="4651888" cy="242011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8F65F769-2C60-4091-88D5-33FED5ED776A}"/>
              </a:ext>
            </a:extLst>
          </p:cNvPr>
          <p:cNvSpPr/>
          <p:nvPr/>
        </p:nvSpPr>
        <p:spPr>
          <a:xfrm>
            <a:off x="4385188" y="3104535"/>
            <a:ext cx="7610167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uk-UA" sz="3200" dirty="0"/>
              <a:t>	</a:t>
            </a:r>
            <a:r>
              <a:rPr lang="uk-UA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або погіршення образної і соціальної гри;</a:t>
            </a:r>
          </a:p>
          <a:p>
            <a:r>
              <a:rPr lang="uk-UA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нездоланне нав’язливе прагнення до постійності;</a:t>
            </a:r>
          </a:p>
          <a:p>
            <a:r>
              <a:rPr lang="uk-UA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uk-UA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відтерміновані</a:t>
            </a:r>
            <a:r>
              <a:rPr lang="uk-UA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ехолалії — діти повторюють фрази, які чули, але не використовують  мову для комунікації</a:t>
            </a:r>
          </a:p>
        </p:txBody>
      </p:sp>
    </p:spTree>
    <p:extLst>
      <p:ext uri="{BB962C8B-B14F-4D97-AF65-F5344CB8AC3E}">
        <p14:creationId xmlns:p14="http://schemas.microsoft.com/office/powerpoint/2010/main" val="4137116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CCCCFF"/>
            </a:gs>
            <a:gs pos="1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4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736E6C7-F356-467B-AA93-9ADB8BEAC93C}"/>
              </a:ext>
            </a:extLst>
          </p:cNvPr>
          <p:cNvSpPr/>
          <p:nvPr/>
        </p:nvSpPr>
        <p:spPr>
          <a:xfrm>
            <a:off x="3553745" y="637939"/>
            <a:ext cx="4277032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генетичні фактори;</a:t>
            </a:r>
          </a:p>
          <a:p>
            <a:r>
              <a:rPr lang="uk-UA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важкі інфекції, що вражають мозок </a:t>
            </a:r>
            <a:r>
              <a:rPr lang="uk-UA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менінгіти</a:t>
            </a:r>
            <a:r>
              <a:rPr lang="uk-UA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енцефаліти і </a:t>
            </a:r>
            <a:r>
              <a:rPr lang="uk-UA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uk-UA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DA5E09-0A8C-4932-88F4-72A5509A91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296" y="283977"/>
            <a:ext cx="3598402" cy="266078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D14704-EAAF-4C5A-9575-D32E40DA00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09" y="3428999"/>
            <a:ext cx="3425314" cy="3145023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9C531A24-9043-439C-84AD-6A455E254A2F}"/>
              </a:ext>
            </a:extLst>
          </p:cNvPr>
          <p:cNvSpPr/>
          <p:nvPr/>
        </p:nvSpPr>
        <p:spPr>
          <a:xfrm>
            <a:off x="403122" y="283977"/>
            <a:ext cx="309163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аутизму не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вивчені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себе: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0D2F461-BC4E-4EAC-BFE7-5F1DC98FF1BD}"/>
              </a:ext>
            </a:extLst>
          </p:cNvPr>
          <p:cNvSpPr/>
          <p:nvPr/>
        </p:nvSpPr>
        <p:spPr>
          <a:xfrm>
            <a:off x="5102941" y="3841791"/>
            <a:ext cx="6233652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 токсинів та захворювання під час вагітності </a:t>
            </a:r>
          </a:p>
          <a:p>
            <a:r>
              <a:rPr lang="uk-UA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(краснуха, дія хімічних речовин)</a:t>
            </a:r>
            <a:r>
              <a:rPr lang="uk-UA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 фактори</a:t>
            </a:r>
          </a:p>
        </p:txBody>
      </p:sp>
    </p:spTree>
    <p:extLst>
      <p:ext uri="{BB962C8B-B14F-4D97-AF65-F5344CB8AC3E}">
        <p14:creationId xmlns:p14="http://schemas.microsoft.com/office/powerpoint/2010/main" val="1204519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CCCCFF"/>
            </a:gs>
            <a:gs pos="1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4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0D658E9-E4AB-4766-BB92-544D6A93CF16}"/>
              </a:ext>
            </a:extLst>
          </p:cNvPr>
          <p:cNvSpPr/>
          <p:nvPr/>
        </p:nvSpPr>
        <p:spPr>
          <a:xfrm>
            <a:off x="4365523" y="98324"/>
            <a:ext cx="7826477" cy="62478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 ряд освітніх та лікувальних програм спрямованих на </a:t>
            </a:r>
          </a:p>
          <a:p>
            <a:r>
              <a:rPr lang="uk-UA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полегшення стану та поліпшення якості життя людей з аутизмом. Освітні програми полягають у навчанні дітей соціальних та </a:t>
            </a:r>
            <a:r>
              <a:rPr lang="uk-UA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мовних</a:t>
            </a:r>
            <a:r>
              <a:rPr lang="uk-UA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навичок, консультаціях сімей, в яких є діти-</a:t>
            </a:r>
            <a:r>
              <a:rPr lang="uk-UA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аутисти</a:t>
            </a:r>
            <a:endParaRPr lang="uk-UA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131E22-8AC9-4B26-97DE-F190AB7379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706" y="294969"/>
            <a:ext cx="3684710" cy="31340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CC5909-B24B-4BC3-A1F4-B03962FCAB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7457" y="176979"/>
            <a:ext cx="2536723" cy="25563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9C4538-FFE0-4EF2-887A-0D5265AF8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502" y="2615382"/>
            <a:ext cx="2743201" cy="409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06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CCCCFF"/>
            </a:gs>
            <a:gs pos="1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4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1677CD6-A6A1-4F5A-9AD0-BC9FEFAA5B49}"/>
              </a:ext>
            </a:extLst>
          </p:cNvPr>
          <p:cNvSpPr/>
          <p:nvPr/>
        </p:nvSpPr>
        <p:spPr>
          <a:xfrm>
            <a:off x="338328" y="78470"/>
            <a:ext cx="7674496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діагноз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аутизм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поставити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дитячий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психіатр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0448BF-CC40-448F-87D2-60E837113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157" y="142478"/>
            <a:ext cx="4197223" cy="2782941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70C2C54-4321-469B-9A4E-7A4A0EE050A2}"/>
              </a:ext>
            </a:extLst>
          </p:cNvPr>
          <p:cNvSpPr/>
          <p:nvPr/>
        </p:nvSpPr>
        <p:spPr>
          <a:xfrm>
            <a:off x="4291216" y="3262278"/>
            <a:ext cx="7443215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психолого-медико-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педагогічної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комісії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потрапляє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дитячого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садка, то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стресом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й для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дитячого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садка. Особливо,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не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безпосередньої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розладами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аутичного спектра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5B7F94-4529-4FEB-A60A-2951443D91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28" y="3429000"/>
            <a:ext cx="3837248" cy="241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34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CCCCFF"/>
            </a:gs>
            <a:gs pos="1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4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C5DACB92-CA7B-4C23-83D1-8481E99D7F25}"/>
              </a:ext>
            </a:extLst>
          </p:cNvPr>
          <p:cNvSpPr/>
          <p:nvPr/>
        </p:nvSpPr>
        <p:spPr>
          <a:xfrm>
            <a:off x="118872" y="2274838"/>
            <a:ext cx="6096000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вихователя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-методиста</a:t>
            </a:r>
          </a:p>
          <a:p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практичного психолога </a:t>
            </a:r>
          </a:p>
          <a:p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-логопеда</a:t>
            </a:r>
          </a:p>
          <a:p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вихователя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5E97AA84-6157-43A6-9517-405F3BAD10AF}"/>
              </a:ext>
            </a:extLst>
          </p:cNvPr>
          <p:cNvSpPr/>
          <p:nvPr/>
        </p:nvSpPr>
        <p:spPr>
          <a:xfrm>
            <a:off x="5928360" y="2274838"/>
            <a:ext cx="5815584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асистента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вихователя</a:t>
            </a:r>
            <a:endParaRPr lang="ru-RU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музичного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</a:t>
            </a:r>
            <a:endParaRPr lang="ru-RU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інструктора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фізкультури</a:t>
            </a:r>
            <a:endParaRPr lang="ru-RU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0309987-586F-48AE-8AB9-19911662FFC5}"/>
              </a:ext>
            </a:extLst>
          </p:cNvPr>
          <p:cNvSpPr/>
          <p:nvPr/>
        </p:nvSpPr>
        <p:spPr>
          <a:xfrm>
            <a:off x="182880" y="279660"/>
            <a:ext cx="11631168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Найважливішою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умовою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такому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тісний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цілої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2920AA-DBA6-40C4-BDA3-7FB62B5560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3640" y="3822192"/>
            <a:ext cx="4513583" cy="288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71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CCCCFF"/>
            </a:gs>
            <a:gs pos="1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4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ABCD25-613F-4E1B-969C-85E1823BA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741" y="1269387"/>
            <a:ext cx="3830792" cy="2853384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8295948-DD28-432F-8B01-0DDD31EDD3D4}"/>
              </a:ext>
            </a:extLst>
          </p:cNvPr>
          <p:cNvSpPr/>
          <p:nvPr/>
        </p:nvSpPr>
        <p:spPr>
          <a:xfrm>
            <a:off x="5494798" y="4920833"/>
            <a:ext cx="4875887" cy="120032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найкращі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5CB702E-DC3A-4999-A7C4-A04B4B89C6E6}"/>
              </a:ext>
            </a:extLst>
          </p:cNvPr>
          <p:cNvSpPr/>
          <p:nvPr/>
        </p:nvSpPr>
        <p:spPr>
          <a:xfrm>
            <a:off x="428466" y="633976"/>
            <a:ext cx="7343934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такій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команді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-логопеда є –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фонематичного слуху,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дрібної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моторики рук</a:t>
            </a:r>
            <a:endParaRPr lang="uk-UA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DC7ED3-6938-4064-BE92-FA06E69799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729" y="3060765"/>
            <a:ext cx="3651821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81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CCCCFF"/>
            </a:gs>
            <a:gs pos="1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4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A6FFA541-ED73-45A1-95CF-7D0064AE5E9D}"/>
              </a:ext>
            </a:extLst>
          </p:cNvPr>
          <p:cNvSpPr/>
          <p:nvPr/>
        </p:nvSpPr>
        <p:spPr>
          <a:xfrm>
            <a:off x="245807" y="1413063"/>
            <a:ext cx="5093110" cy="4031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 в мовленнєвому розвитку є одним із основних симптомів РАС, які суттєво відрізняють цю патологію від інших варіантів порушень психофізичного розвитку 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6717C22C-729B-4D9A-9CCD-A0B89DB5BD4C}"/>
              </a:ext>
            </a:extLst>
          </p:cNvPr>
          <p:cNvSpPr/>
          <p:nvPr/>
        </p:nvSpPr>
        <p:spPr>
          <a:xfrm>
            <a:off x="5535562" y="2592013"/>
            <a:ext cx="6410631" cy="4031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 часто є тим, хто проводить першу діагностику розвитку дитини та має рекомендувати та координувати подальші дії сім’ї. Структура корекційно-логопедичної роботи відрізняється своєю своєрідністю і має свої </a:t>
            </a:r>
            <a:r>
              <a:rPr lang="uk-UA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 завдання </a:t>
            </a:r>
            <a:endParaRPr lang="uk-UA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1EF617-8E2C-4C69-99C7-2F2F8743C1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332" y="118872"/>
            <a:ext cx="4411651" cy="247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90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CCCCFF"/>
            </a:gs>
            <a:gs pos="1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4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57BFD3D-1B88-4AA4-BA54-737C91D5B153}"/>
              </a:ext>
            </a:extLst>
          </p:cNvPr>
          <p:cNvSpPr/>
          <p:nvPr/>
        </p:nvSpPr>
        <p:spPr>
          <a:xfrm>
            <a:off x="226142" y="418237"/>
            <a:ext cx="11503742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 завданням  є встановлення контакту, заохочення їх до спілкування та робота над власною мовою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6394BCB-EA1F-41CD-9E41-BFDC98695316}"/>
              </a:ext>
            </a:extLst>
          </p:cNvPr>
          <p:cNvSpPr/>
          <p:nvPr/>
        </p:nvSpPr>
        <p:spPr>
          <a:xfrm>
            <a:off x="98323" y="4611329"/>
            <a:ext cx="7905135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Організовуючи роботу з дітьми з РАС, слід пам’ятати, що ефективність корекційного процесу значною мірою залежить від створення спеціальних умов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00BF15-8332-45F8-B65A-3214CA7EA8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4532" y="1785055"/>
            <a:ext cx="4837471" cy="25366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8C02E2-234F-4EB4-A114-03F51B08B0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6043" y="1799304"/>
            <a:ext cx="3373841" cy="487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01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CCCCFF"/>
            </a:gs>
            <a:gs pos="1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4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E65308B-299E-43D9-8A62-3FBECE3C7EEE}"/>
              </a:ext>
            </a:extLst>
          </p:cNvPr>
          <p:cNvSpPr/>
          <p:nvPr/>
        </p:nvSpPr>
        <p:spPr>
          <a:xfrm>
            <a:off x="265471" y="224135"/>
            <a:ext cx="11818374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Логопедична робота з кожною дитиною з РАС відбувається поступово, як індивідуально, так і в групі, у декілька етапів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A10C7EFE-2FCA-4521-AF48-7ED1EE1D7C9C}"/>
              </a:ext>
            </a:extLst>
          </p:cNvPr>
          <p:cNvSpPr/>
          <p:nvPr/>
        </p:nvSpPr>
        <p:spPr>
          <a:xfrm>
            <a:off x="2487562" y="1386475"/>
            <a:ext cx="6567948" cy="20005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</a:t>
            </a:r>
            <a:r>
              <a:rPr lang="ru-RU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</a:t>
            </a:r>
            <a:r>
              <a:rPr lang="ru-RU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EB847-5246-4AB9-BB7C-712A3488A2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709" y="1402970"/>
            <a:ext cx="3618270" cy="2414373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45661054-34BF-4747-B663-1F6976A6C2E4}"/>
              </a:ext>
            </a:extLst>
          </p:cNvPr>
          <p:cNvSpPr/>
          <p:nvPr/>
        </p:nvSpPr>
        <p:spPr>
          <a:xfrm>
            <a:off x="3893574" y="4075154"/>
            <a:ext cx="8190271" cy="261610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принципи </a:t>
            </a:r>
            <a:r>
              <a:rPr lang="uk-UA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урахування емоційного рівня та мовленнєвих навичок дитини; тепла і чуттєва атмосфера, м'який і спокійний голос, ніжні і неквапливі рухи логопеда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F1FAD3-D9D5-49AB-8957-EE899019A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04" y="3470978"/>
            <a:ext cx="3618270" cy="338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58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CCCCFF"/>
            </a:gs>
            <a:gs pos="1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4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AD3F82C-7363-4DAA-B73E-57F4FD57FFF6}"/>
              </a:ext>
            </a:extLst>
          </p:cNvPr>
          <p:cNvSpPr/>
          <p:nvPr/>
        </p:nvSpPr>
        <p:spPr>
          <a:xfrm>
            <a:off x="1769807" y="140834"/>
            <a:ext cx="10137058" cy="236988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uk-UA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Аути́зм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грец</a:t>
            </a:r>
            <a:r>
              <a:rPr lang="uk-UA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autos — «</a:t>
            </a:r>
            <a:r>
              <a:rPr lang="uk-UA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сам»; </a:t>
            </a: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аутизм — «занурення в себе»), розлад розвитку нервової системи, яка проявляється у порушенні соціальної взаємодії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54F553-0E8C-43DE-8A87-F57B82252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884" y="3097057"/>
            <a:ext cx="4940710" cy="362010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41D69E3-8A21-40E6-AAD0-0DC4A8485ABD}"/>
              </a:ext>
            </a:extLst>
          </p:cNvPr>
          <p:cNvSpPr/>
          <p:nvPr/>
        </p:nvSpPr>
        <p:spPr>
          <a:xfrm>
            <a:off x="167148" y="3282815"/>
            <a:ext cx="6990736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увесь великий спектр </a:t>
            </a:r>
            <a:r>
              <a:rPr lang="ru-RU" sz="4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аутизму у </a:t>
            </a:r>
            <a:r>
              <a:rPr lang="ru-RU" sz="4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розладами</a:t>
            </a:r>
            <a:r>
              <a:rPr lang="ru-RU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аутичного спектру - РАС</a:t>
            </a:r>
            <a:endParaRPr lang="uk-UA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793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CCCCFF"/>
            </a:gs>
            <a:gs pos="1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4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E72131C-3190-4FF0-870C-13E7DDF3F7E1}"/>
              </a:ext>
            </a:extLst>
          </p:cNvPr>
          <p:cNvSpPr/>
          <p:nvPr/>
        </p:nvSpPr>
        <p:spPr>
          <a:xfrm>
            <a:off x="147484" y="263464"/>
            <a:ext cx="11887199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другому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ставляться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для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мовленнєвого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мовленнєвого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наслідування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9573AB-DC50-4805-A018-72116FC25E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833" y="2064774"/>
            <a:ext cx="4347741" cy="3903407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8FBADF81-1FA8-4031-898D-EB5B75F9818F}"/>
              </a:ext>
            </a:extLst>
          </p:cNvPr>
          <p:cNvSpPr/>
          <p:nvPr/>
        </p:nvSpPr>
        <p:spPr>
          <a:xfrm rot="10800000" flipV="1">
            <a:off x="963558" y="2599878"/>
            <a:ext cx="6322144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uk-UA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звуконаслідування;</a:t>
            </a:r>
          </a:p>
          <a:p>
            <a:r>
              <a:rPr lang="uk-UA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мовленнєва увага;</a:t>
            </a:r>
          </a:p>
          <a:p>
            <a:pPr marL="457200" indent="-457200">
              <a:buFontTx/>
              <a:buChar char="-"/>
            </a:pPr>
            <a:r>
              <a:rPr lang="uk-UA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вміння наслідувати, розуміння мовлення; </a:t>
            </a:r>
          </a:p>
          <a:p>
            <a:pPr marL="457200" indent="-457200">
              <a:buFontTx/>
              <a:buChar char="-"/>
            </a:pPr>
            <a:r>
              <a:rPr lang="uk-UA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мовленнєве дихання;</a:t>
            </a:r>
          </a:p>
          <a:p>
            <a:r>
              <a:rPr lang="uk-UA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активізація артикуляційних апаратів,  </a:t>
            </a:r>
            <a:r>
              <a:rPr lang="uk-UA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 до спілкування</a:t>
            </a:r>
          </a:p>
        </p:txBody>
      </p:sp>
    </p:spTree>
    <p:extLst>
      <p:ext uri="{BB962C8B-B14F-4D97-AF65-F5344CB8AC3E}">
        <p14:creationId xmlns:p14="http://schemas.microsoft.com/office/powerpoint/2010/main" val="376095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CCCCFF"/>
            </a:gs>
            <a:gs pos="1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4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C5D71D-B157-40BB-A5F8-EDAFDA1521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5632" y="2638232"/>
            <a:ext cx="3307080" cy="2675032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ABAE007-96B1-47F2-99F4-D67916BC1184}"/>
              </a:ext>
            </a:extLst>
          </p:cNvPr>
          <p:cNvSpPr/>
          <p:nvPr/>
        </p:nvSpPr>
        <p:spPr>
          <a:xfrm>
            <a:off x="3009710" y="329908"/>
            <a:ext cx="8888158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другому етапі необхідно встановити зв'язок «символ-предмет», щоб дитина почала використовувати експресивну мову у взаємодії з іншими. 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94118437-22FB-4DA7-8961-4763D1E75CF3}"/>
              </a:ext>
            </a:extLst>
          </p:cNvPr>
          <p:cNvSpPr/>
          <p:nvPr/>
        </p:nvSpPr>
        <p:spPr>
          <a:xfrm>
            <a:off x="115824" y="3160698"/>
            <a:ext cx="85344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корекційно-логопедичній</a:t>
            </a:r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</a:t>
            </a:r>
            <a:r>
              <a:rPr lang="ru-RU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артикуляцію</a:t>
            </a:r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робота </a:t>
            </a:r>
            <a:r>
              <a:rPr lang="ru-RU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дзеркалом</a:t>
            </a:r>
            <a:endParaRPr lang="uk-UA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4A87B0-E544-4D11-8BCA-16C26CF7C3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85" y="220180"/>
            <a:ext cx="2244663" cy="3178285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CBDF27B4-3C05-4084-BCD4-C30E0C9AEA79}"/>
              </a:ext>
            </a:extLst>
          </p:cNvPr>
          <p:cNvSpPr/>
          <p:nvPr/>
        </p:nvSpPr>
        <p:spPr>
          <a:xfrm>
            <a:off x="347472" y="6004872"/>
            <a:ext cx="1164945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коментування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іграшки</a:t>
            </a:r>
            <a:endParaRPr lang="uk-UA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722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CCCCFF"/>
            </a:gs>
            <a:gs pos="1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4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8C1142-B0D3-4CBE-B2C2-241C06D6EE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392" y="512064"/>
            <a:ext cx="3901440" cy="219456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A72F6E-39CB-4CEE-BCEE-86174926A8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306" y="2139696"/>
            <a:ext cx="4044405" cy="3184969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7210779-2F06-48F1-9CFC-E86EC5D20B2A}"/>
              </a:ext>
            </a:extLst>
          </p:cNvPr>
          <p:cNvSpPr/>
          <p:nvPr/>
        </p:nvSpPr>
        <p:spPr>
          <a:xfrm>
            <a:off x="91440" y="405497"/>
            <a:ext cx="781812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третьому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акцент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робиться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нарощуванні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базового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словникового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запасу </a:t>
            </a:r>
            <a:endParaRPr lang="uk-UA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DC4EAAE0-69ED-444A-8475-42CF042AE7B0}"/>
              </a:ext>
            </a:extLst>
          </p:cNvPr>
          <p:cNvSpPr/>
          <p:nvPr/>
        </p:nvSpPr>
        <p:spPr>
          <a:xfrm>
            <a:off x="4727448" y="3429000"/>
            <a:ext cx="7263384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логопедичний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альбом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графічними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звуковими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знаками,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профілями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вимови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візуальними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діалогами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548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CCCCFF"/>
            </a:gs>
            <a:gs pos="1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4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8E0ACBB-D712-4817-94FF-47E3E6F8D144}"/>
              </a:ext>
            </a:extLst>
          </p:cNvPr>
          <p:cNvSpPr/>
          <p:nvPr/>
        </p:nvSpPr>
        <p:spPr>
          <a:xfrm>
            <a:off x="192024" y="118873"/>
            <a:ext cx="6821424" cy="62453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четвертому етапі розвиваються комунікативні навички повсякденного діалогу та підвищується якість фонетичного мовлення.</a:t>
            </a:r>
          </a:p>
          <a:p>
            <a:r>
              <a:rPr lang="uk-UA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Основним завданням цього етапу є формування і розвиток спонтанного мовлення під час гри з урахуванням індивідуальних можливостей дитини.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C0C9E5-C828-447D-99BA-9F9BECA62D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448" y="1336548"/>
            <a:ext cx="481126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55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CCCCFF"/>
            </a:gs>
            <a:gs pos="1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4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AF1FD60-D384-4B43-83B3-D49991BB29D5}"/>
              </a:ext>
            </a:extLst>
          </p:cNvPr>
          <p:cNvSpPr/>
          <p:nvPr/>
        </p:nvSpPr>
        <p:spPr>
          <a:xfrm>
            <a:off x="338328" y="198043"/>
            <a:ext cx="11649456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Особливе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з батьками в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корекційно-логопедичній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РАС</a:t>
            </a:r>
            <a:endParaRPr lang="uk-UA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0D1FF95-FFB6-460A-B8A9-D9FEE63C2BA7}"/>
              </a:ext>
            </a:extLst>
          </p:cNvPr>
          <p:cNvSpPr/>
          <p:nvPr/>
        </p:nvSpPr>
        <p:spPr>
          <a:xfrm>
            <a:off x="2298192" y="23281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/>
          </a:p>
          <a:p>
            <a:endParaRPr lang="uk-UA" dirty="0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98AEB041-D399-4817-B0D9-A74624AB84A5}"/>
              </a:ext>
            </a:extLst>
          </p:cNvPr>
          <p:cNvSpPr/>
          <p:nvPr/>
        </p:nvSpPr>
        <p:spPr>
          <a:xfrm>
            <a:off x="475488" y="1894808"/>
            <a:ext cx="8686800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батьками потрібно підтримувати тісний зв'язок, надавати їм фахову консультацію, створювати довірливі стосунки, емоційну підтримку. Ні в якому разі не порівнювати дитину з іншими,  робити акцент на динаміку її індивідуального розвитку.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C76EDE-BFE2-442B-A29C-179D9D57BB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1627633"/>
            <a:ext cx="3621024" cy="31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89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CCCCFF"/>
            </a:gs>
            <a:gs pos="1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4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01274A3-2588-4CB4-A930-B9B17F5452AE}"/>
              </a:ext>
            </a:extLst>
          </p:cNvPr>
          <p:cNvSpPr/>
          <p:nvPr/>
        </p:nvSpPr>
        <p:spPr>
          <a:xfrm>
            <a:off x="731520" y="305068"/>
            <a:ext cx="6611112" cy="62478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корекційно-логопедичної роботи з дітьми з РАС є актуальною і далекою від остаточного вирішення. </a:t>
            </a:r>
          </a:p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Складність цього явища та його прояви у кожної дитини із порушеннями мовлення вимагають виваженого та суто </a:t>
            </a:r>
            <a:r>
              <a:rPr lang="uk-UA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індивідуального підходу до організації логопедичної роботи</a:t>
            </a:r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Ранній початок логопедичної роботи, корекції та реабілітації є важливою передумовою та запорукою розвитку комунікативних функцій дітей даної категорії та можливості прийнятного функціонування в суспільстві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87FD7E-F8BE-4550-81B0-8F2FC9612A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77486" y="415412"/>
            <a:ext cx="3313374" cy="22089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0AC723-9524-4A2F-AC2F-58B1D3AD85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972" y="3767328"/>
            <a:ext cx="2734056" cy="182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01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CCCCFF"/>
            </a:gs>
            <a:gs pos="1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4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04B8AFA-0216-47F2-B7BB-92AE07F7E18A}"/>
              </a:ext>
            </a:extLst>
          </p:cNvPr>
          <p:cNvSpPr/>
          <p:nvPr/>
        </p:nvSpPr>
        <p:spPr>
          <a:xfrm>
            <a:off x="567714" y="943600"/>
            <a:ext cx="10578822" cy="52937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 джерела:</a:t>
            </a: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«Логопедична робота з дітьми із розладами РАС»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http://eprints.zu.edu.ua ›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eprint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› contents;</a:t>
            </a: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«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мовленнєвого розвитку дітей з аутизмом».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Всеосвіта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https://vseosvita.ua › library › embed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3.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у вашої дитини розлади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аутистичного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спектра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https://www.unicef.org ›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ukraine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› media › file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AAD775-9B25-4F7A-84C3-B2863B9928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4856" y="0"/>
            <a:ext cx="2898648" cy="20447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2588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CCCCFF"/>
            </a:gs>
            <a:gs pos="1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4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D9D0BBF-6902-4AE6-BA6C-520E17D30D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1226" y="244283"/>
            <a:ext cx="4242030" cy="24727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7DB559-FA86-4E3E-A1EE-B361EE5E000C}"/>
              </a:ext>
            </a:extLst>
          </p:cNvPr>
          <p:cNvSpPr txBox="1"/>
          <p:nvPr/>
        </p:nvSpPr>
        <p:spPr>
          <a:xfrm rot="20681291">
            <a:off x="228599" y="2620888"/>
            <a:ext cx="1150315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ЯК У Ю      З А      У В А Г У !</a:t>
            </a:r>
          </a:p>
        </p:txBody>
      </p:sp>
    </p:spTree>
    <p:extLst>
      <p:ext uri="{BB962C8B-B14F-4D97-AF65-F5344CB8AC3E}">
        <p14:creationId xmlns:p14="http://schemas.microsoft.com/office/powerpoint/2010/main" val="293669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CCCCFF"/>
            </a:gs>
            <a:gs pos="1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4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4FC5E47-92C3-4CF4-A6FC-9B5CF5911954}"/>
              </a:ext>
            </a:extLst>
          </p:cNvPr>
          <p:cNvSpPr/>
          <p:nvPr/>
        </p:nvSpPr>
        <p:spPr>
          <a:xfrm>
            <a:off x="256032" y="231940"/>
            <a:ext cx="11466576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Розлади</a:t>
            </a:r>
            <a:r>
              <a:rPr lang="ru-RU" sz="4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аутистичного</a:t>
            </a:r>
            <a:r>
              <a:rPr lang="ru-RU" sz="4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спектра (РАС) </a:t>
            </a:r>
            <a:r>
              <a:rPr lang="ru-RU" sz="4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sz="4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4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критеріями</a:t>
            </a:r>
            <a:r>
              <a:rPr lang="ru-RU" sz="4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4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E649075-0867-451E-A9E6-DA1E541E7387}"/>
              </a:ext>
            </a:extLst>
          </p:cNvPr>
          <p:cNvSpPr/>
          <p:nvPr/>
        </p:nvSpPr>
        <p:spPr>
          <a:xfrm>
            <a:off x="182880" y="1924026"/>
            <a:ext cx="4425697" cy="175432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uk-UA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СОЦІАЛЬНОЇ</a:t>
            </a:r>
            <a:r>
              <a:rPr lang="uk-UA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 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5859D14C-B9B0-4169-A561-E624F2A67D6B}"/>
              </a:ext>
            </a:extLst>
          </p:cNvPr>
          <p:cNvSpPr/>
          <p:nvPr/>
        </p:nvSpPr>
        <p:spPr>
          <a:xfrm rot="10800000" flipV="1">
            <a:off x="7399677" y="2217739"/>
            <a:ext cx="3780511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uk-UA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ПОВТОРЮВАНА ПОВЕДІНКА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61450D-1DEC-4376-8FA1-609AE6CEEA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17" y="3957318"/>
            <a:ext cx="4023360" cy="26687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F383B4-41C9-4773-8335-A697545F38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512" y="3862538"/>
            <a:ext cx="2419399" cy="276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6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CCCCFF"/>
            </a:gs>
            <a:gs pos="1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4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E1477C6-E918-4DF8-8553-61C51771CB69}"/>
              </a:ext>
            </a:extLst>
          </p:cNvPr>
          <p:cNvSpPr/>
          <p:nvPr/>
        </p:nvSpPr>
        <p:spPr>
          <a:xfrm>
            <a:off x="289133" y="310895"/>
            <a:ext cx="11613733" cy="132343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ПОРУШЕННЯ СОЦІАЛЬНОЇ ВЗАЄМОДІЇ</a:t>
            </a:r>
            <a:r>
              <a:rPr lang="uk-UA" dirty="0">
                <a:solidFill>
                  <a:schemeClr val="bg1"/>
                </a:solidFill>
              </a:rPr>
              <a:t>: 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09088E01-143C-492D-9424-54F46BDA7031}"/>
              </a:ext>
            </a:extLst>
          </p:cNvPr>
          <p:cNvSpPr/>
          <p:nvPr/>
        </p:nvSpPr>
        <p:spPr>
          <a:xfrm>
            <a:off x="289133" y="1773300"/>
            <a:ext cx="7394448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встановлювати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зоровий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контакт, але не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2F6D1D8A-A7F5-465A-A0FA-6C86DB48BA4E}"/>
              </a:ext>
            </a:extLst>
          </p:cNvPr>
          <p:cNvSpPr/>
          <p:nvPr/>
        </p:nvSpPr>
        <p:spPr>
          <a:xfrm>
            <a:off x="289133" y="2876020"/>
            <a:ext cx="7394448" cy="954107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адресує</a:t>
            </a:r>
            <a:r>
              <a:rPr lang="ru-RU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виразу</a:t>
            </a:r>
            <a:r>
              <a:rPr lang="ru-RU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обличчя</a:t>
            </a:r>
            <a:r>
              <a:rPr lang="ru-RU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дорослому</a:t>
            </a:r>
            <a:r>
              <a:rPr lang="ru-RU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8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sz="2800" b="1" i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FCBED6F1-BF4D-43A4-8BFC-CB8F374D01DE}"/>
              </a:ext>
            </a:extLst>
          </p:cNvPr>
          <p:cNvSpPr/>
          <p:nvPr/>
        </p:nvSpPr>
        <p:spPr>
          <a:xfrm>
            <a:off x="195072" y="3830127"/>
            <a:ext cx="6096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ділиться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радістю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інтересами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успіхами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реагує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звуть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привернути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A5F2B010-9FE6-4400-8DCD-8174A57B2DC4}"/>
              </a:ext>
            </a:extLst>
          </p:cNvPr>
          <p:cNvSpPr/>
          <p:nvPr/>
        </p:nvSpPr>
        <p:spPr>
          <a:xfrm>
            <a:off x="195072" y="5143788"/>
            <a:ext cx="5902257" cy="461665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жести для </a:t>
            </a:r>
            <a:r>
              <a:rPr lang="ru-RU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270230C-FBFB-4CDB-96C3-7C6F27D16DDC}"/>
              </a:ext>
            </a:extLst>
          </p:cNvPr>
          <p:cNvSpPr/>
          <p:nvPr/>
        </p:nvSpPr>
        <p:spPr>
          <a:xfrm>
            <a:off x="195072" y="5718785"/>
            <a:ext cx="717237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руку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встановлюючи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зоровий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контакт.</a:t>
            </a:r>
            <a:endParaRPr lang="uk-UA" sz="24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EC4A6E-E74C-41E5-92E0-B362F6F59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822" y="1014982"/>
            <a:ext cx="2862834" cy="19394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634E37-5A9F-43AE-BFD0-6FAAC52A1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301" y="2827046"/>
            <a:ext cx="2751522" cy="22034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02EB9B8-4DAD-40D1-96F2-1A6A680BF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822" y="4642105"/>
            <a:ext cx="2667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57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CCCCFF"/>
            </a:gs>
            <a:gs pos="1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4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44E814D-05F8-44D1-A38E-2A11B0F83221}"/>
              </a:ext>
            </a:extLst>
          </p:cNvPr>
          <p:cNvSpPr/>
          <p:nvPr/>
        </p:nvSpPr>
        <p:spPr>
          <a:xfrm>
            <a:off x="716676" y="345686"/>
            <a:ext cx="10462223" cy="707886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ПОВТОРЮВАНОЇ ПОВЕДІНКИ: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CE8FE7B0-F2EF-46A4-ABAE-2F38D1D9B99A}"/>
              </a:ext>
            </a:extLst>
          </p:cNvPr>
          <p:cNvSpPr/>
          <p:nvPr/>
        </p:nvSpPr>
        <p:spPr>
          <a:xfrm>
            <a:off x="1374648" y="1122438"/>
            <a:ext cx="836775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</a:t>
            </a:r>
            <a:r>
              <a:rPr lang="ru-RU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підвищений</a:t>
            </a:r>
            <a:r>
              <a:rPr lang="ru-RU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іграшки</a:t>
            </a:r>
            <a:r>
              <a:rPr lang="ru-RU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</a:t>
            </a:r>
            <a:endParaRPr lang="uk-UA" b="1" i="1" dirty="0">
              <a:solidFill>
                <a:srgbClr val="003399"/>
              </a:solidFill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D908E67C-9D68-4D1F-BEE5-709047D4DBFD}"/>
              </a:ext>
            </a:extLst>
          </p:cNvPr>
          <p:cNvSpPr/>
          <p:nvPr/>
        </p:nvSpPr>
        <p:spPr>
          <a:xfrm>
            <a:off x="3001110" y="3061454"/>
            <a:ext cx="827559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Вибудовує</a:t>
            </a:r>
            <a:r>
              <a:rPr lang="ru-RU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вертикальні</a:t>
            </a:r>
            <a:r>
              <a:rPr lang="ru-RU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горизонтальні</a:t>
            </a:r>
            <a:r>
              <a:rPr lang="ru-RU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ряди</a:t>
            </a:r>
            <a:endParaRPr lang="uk-UA" sz="2400" b="1" i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FC91D5F5-7B2E-493B-8A92-B1798EF99081}"/>
              </a:ext>
            </a:extLst>
          </p:cNvPr>
          <p:cNvSpPr/>
          <p:nvPr/>
        </p:nvSpPr>
        <p:spPr>
          <a:xfrm>
            <a:off x="716676" y="3943391"/>
            <a:ext cx="89211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Незвично</a:t>
            </a:r>
            <a:r>
              <a:rPr lang="ru-RU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крутить </a:t>
            </a:r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</a:t>
            </a:r>
            <a:r>
              <a:rPr lang="ru-RU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кутом, </a:t>
            </a:r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обнюхує</a:t>
            </a:r>
            <a:r>
              <a:rPr lang="ru-RU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простукує</a:t>
            </a:r>
            <a:r>
              <a:rPr lang="ru-RU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i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9E4CDA4-CD0A-4C00-8545-46122D3A6490}"/>
              </a:ext>
            </a:extLst>
          </p:cNvPr>
          <p:cNvSpPr/>
          <p:nvPr/>
        </p:nvSpPr>
        <p:spPr>
          <a:xfrm>
            <a:off x="4068169" y="5232619"/>
            <a:ext cx="793986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незвично</a:t>
            </a:r>
            <a:r>
              <a:rPr lang="ru-RU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сильно </a:t>
            </a:r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реагує</a:t>
            </a:r>
            <a:r>
              <a:rPr lang="ru-RU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звуки, </a:t>
            </a:r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дотики</a:t>
            </a:r>
            <a:endParaRPr lang="uk-UA" sz="2400" b="1" i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F513AB4-DF74-4016-BB96-940512D5D13E}"/>
              </a:ext>
            </a:extLst>
          </p:cNvPr>
          <p:cNvSpPr/>
          <p:nvPr/>
        </p:nvSpPr>
        <p:spPr>
          <a:xfrm>
            <a:off x="160138" y="5933347"/>
            <a:ext cx="1180176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строго </a:t>
            </a:r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встановленому</a:t>
            </a:r>
            <a:r>
              <a:rPr lang="ru-RU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та / </a:t>
            </a:r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наполегливо</a:t>
            </a:r>
            <a:r>
              <a:rPr lang="ru-RU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i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02E385-C0E6-4F15-B81E-64BD7C0CDA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024" y="3600878"/>
            <a:ext cx="2672011" cy="15039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BED9234-515B-4C33-8A88-447718A22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38" y="1837885"/>
            <a:ext cx="2800350" cy="16383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04F1C9E-0C43-4FF2-93DB-0FA23CB8E9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085" y="1617838"/>
            <a:ext cx="3217046" cy="14791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197ABA-905B-48BD-A05A-BB152ACA7B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232" y="4774388"/>
            <a:ext cx="1657366" cy="113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0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CCCCFF"/>
            </a:gs>
            <a:gs pos="1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4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ABB92BC-88BA-462C-8F55-F9680359865B}"/>
              </a:ext>
            </a:extLst>
          </p:cNvPr>
          <p:cNvSpPr/>
          <p:nvPr/>
        </p:nvSpPr>
        <p:spPr>
          <a:xfrm>
            <a:off x="495251" y="515662"/>
            <a:ext cx="4965290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Аутизм  може  виявлятися у  1,5 року  або навіть і раніше. </a:t>
            </a:r>
          </a:p>
          <a:p>
            <a:r>
              <a:rPr lang="uk-UA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Діагноз, який фахівець ставить у віці 2 років, можна вважати дуже надійним.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6FE252-12DE-492B-88A9-5D1ED1807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318" y="1667796"/>
            <a:ext cx="5397909" cy="352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CCCCFF"/>
            </a:gs>
            <a:gs pos="1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4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A4E3C3F-7207-497A-BD9F-D691BE699F3B}"/>
              </a:ext>
            </a:extLst>
          </p:cNvPr>
          <p:cNvSpPr/>
          <p:nvPr/>
        </p:nvSpPr>
        <p:spPr>
          <a:xfrm>
            <a:off x="216312" y="835741"/>
            <a:ext cx="5073445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міфів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поширився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60-х роках, походить 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Штатів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вигадали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того,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щоби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аутизм перестали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чимось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ненауковим</a:t>
            </a:r>
            <a:endParaRPr lang="uk-UA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55AF0C-E331-4B83-AD26-C5FEC4EA55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348" y="344129"/>
            <a:ext cx="4788880" cy="36969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0219F1-F742-4A63-86EC-C8BDDD45C16D}"/>
              </a:ext>
            </a:extLst>
          </p:cNvPr>
          <p:cNvSpPr txBox="1"/>
          <p:nvPr/>
        </p:nvSpPr>
        <p:spPr>
          <a:xfrm>
            <a:off x="5289757" y="4111847"/>
            <a:ext cx="3136489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 </a:t>
            </a:r>
            <a:r>
              <a:rPr lang="uk-UA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Гог</a:t>
            </a:r>
            <a:endParaRPr lang="uk-UA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Альберт </a:t>
            </a:r>
            <a:r>
              <a:rPr lang="uk-UA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Єнштейн</a:t>
            </a:r>
            <a:endParaRPr lang="uk-UA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Мікельанджело</a:t>
            </a:r>
            <a:endParaRPr lang="uk-UA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Томас </a:t>
            </a:r>
            <a:r>
              <a:rPr lang="uk-UA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Джеферсон</a:t>
            </a:r>
            <a:endParaRPr lang="uk-UA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D699DD9-4D9C-4F58-9B90-8CB25E71902D}"/>
              </a:ext>
            </a:extLst>
          </p:cNvPr>
          <p:cNvSpPr/>
          <p:nvPr/>
        </p:nvSpPr>
        <p:spPr>
          <a:xfrm>
            <a:off x="8426246" y="4327290"/>
            <a:ext cx="3578942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Білл Гейтс</a:t>
            </a:r>
          </a:p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Вольфганг Моцарт</a:t>
            </a:r>
          </a:p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Марія Кюрі</a:t>
            </a:r>
          </a:p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Джейн Остін</a:t>
            </a:r>
          </a:p>
        </p:txBody>
      </p:sp>
    </p:spTree>
    <p:extLst>
      <p:ext uri="{BB962C8B-B14F-4D97-AF65-F5344CB8AC3E}">
        <p14:creationId xmlns:p14="http://schemas.microsoft.com/office/powerpoint/2010/main" val="95829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CCCCFF"/>
            </a:gs>
            <a:gs pos="1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4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CFDD81-8382-4946-9A81-CA79B61CF1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2173" y="297740"/>
            <a:ext cx="2900515" cy="2546549"/>
          </a:xfrm>
          <a:prstGeom prst="rect">
            <a:avLst/>
          </a:prstGeom>
          <a:solidFill>
            <a:schemeClr val="bg1">
              <a:alpha val="15000"/>
            </a:schemeClr>
          </a:solidFill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7476871-4E94-4444-B894-19ADD0310DC3}"/>
              </a:ext>
            </a:extLst>
          </p:cNvPr>
          <p:cNvSpPr/>
          <p:nvPr/>
        </p:nvSpPr>
        <p:spPr>
          <a:xfrm>
            <a:off x="334295" y="132550"/>
            <a:ext cx="4955459" cy="65929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аутизмом не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говорять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говорять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мало, але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Насправді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все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сприймають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відреагувати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  </a:t>
            </a:r>
            <a:endParaRPr lang="uk-UA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5F927C17-50BE-4AC1-B262-7A0F1207423D}"/>
              </a:ext>
            </a:extLst>
          </p:cNvPr>
          <p:cNvSpPr/>
          <p:nvPr/>
        </p:nvSpPr>
        <p:spPr>
          <a:xfrm>
            <a:off x="7354532" y="297740"/>
            <a:ext cx="4837468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Аутисти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розмовляють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вигадуючи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часом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Звуки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запозичують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телебачення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59AE32-2E58-46CA-B83D-2DEE5FEAE7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248" y="3772126"/>
            <a:ext cx="4405940" cy="278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19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CCCCFF"/>
            </a:gs>
            <a:gs pos="1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48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4402701-709B-46D1-AD70-4B1632A1BA6B}"/>
              </a:ext>
            </a:extLst>
          </p:cNvPr>
          <p:cNvSpPr/>
          <p:nvPr/>
        </p:nvSpPr>
        <p:spPr>
          <a:xfrm>
            <a:off x="108155" y="308801"/>
            <a:ext cx="6096000" cy="156966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аутизмом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дивні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рухи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видавати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незвичайні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звуки</a:t>
            </a:r>
            <a:endParaRPr lang="uk-UA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80EE8B81-C6A3-4ABE-A678-BD567FD3F249}"/>
              </a:ext>
            </a:extLst>
          </p:cNvPr>
          <p:cNvSpPr/>
          <p:nvPr/>
        </p:nvSpPr>
        <p:spPr>
          <a:xfrm>
            <a:off x="3745499" y="3261569"/>
            <a:ext cx="6096000" cy="255454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Багатьом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рухи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заспокоїтися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думати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дивні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рухи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руками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означають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щаслива</a:t>
            </a:r>
            <a:endParaRPr lang="uk-UA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B613C6-63EB-4A65-BFED-66A84572EB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65"/>
          <a:stretch/>
        </p:blipFill>
        <p:spPr>
          <a:xfrm>
            <a:off x="402531" y="3145536"/>
            <a:ext cx="3342968" cy="31201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11D1F94-1EE8-491C-A1DD-C1922D686E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2404" y="308801"/>
            <a:ext cx="4133088" cy="27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260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2412</TotalTime>
  <Words>1004</Words>
  <Application>Microsoft Office PowerPoint</Application>
  <PresentationFormat>Широкий екран</PresentationFormat>
  <Paragraphs>105</Paragraphs>
  <Slides>27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3" baseType="lpstr">
      <vt:lpstr>Arial</vt:lpstr>
      <vt:lpstr>Bookman Old Style</vt:lpstr>
      <vt:lpstr>Calibri</vt:lpstr>
      <vt:lpstr>Calibri Light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Директор</dc:creator>
  <cp:lastModifiedBy>Директор</cp:lastModifiedBy>
  <cp:revision>90</cp:revision>
  <dcterms:created xsi:type="dcterms:W3CDTF">2024-08-12T10:21:51Z</dcterms:created>
  <dcterms:modified xsi:type="dcterms:W3CDTF">2024-09-11T11:38:04Z</dcterms:modified>
</cp:coreProperties>
</file>